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1" r:id="rId2"/>
    <p:sldId id="262" r:id="rId3"/>
  </p:sldIdLst>
  <p:sldSz cx="6858000" cy="9144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4134" y="15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30F4-A745-4C48-84DF-377B54D77CBF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C577-8922-428A-898E-3EB0189477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16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애니메이션 효과</a:t>
            </a:r>
            <a:r>
              <a:rPr lang="ko-KR" altLang="en-US" baseline="0" smtClean="0"/>
              <a:t> </a:t>
            </a:r>
            <a:r>
              <a:rPr lang="en-US" altLang="ko-KR" baseline="0" smtClean="0"/>
              <a:t>: Supply + Value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7B95-1EE7-41C5-8ABA-F46BD1B4EE4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008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mtClean="0"/>
              <a:t>애니메이션 효과</a:t>
            </a:r>
            <a:r>
              <a:rPr lang="ko-KR" altLang="en-US" baseline="0" smtClean="0"/>
              <a:t> </a:t>
            </a:r>
            <a:r>
              <a:rPr lang="en-US" altLang="ko-KR" baseline="0" smtClean="0"/>
              <a:t>: Supply + Value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27B95-1EE7-41C5-8ABA-F46BD1B4EE4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95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959A-06B3-49C5-A1F6-3640EE1BDEE8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CB0-1839-41A5-96F9-70BA414EF6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959A-06B3-49C5-A1F6-3640EE1BDEE8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CB0-1839-41A5-96F9-70BA414EF6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959A-06B3-49C5-A1F6-3640EE1BDEE8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CB0-1839-41A5-96F9-70BA414EF6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959A-06B3-49C5-A1F6-3640EE1BDEE8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CB0-1839-41A5-96F9-70BA414EF6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959A-06B3-49C5-A1F6-3640EE1BDEE8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CB0-1839-41A5-96F9-70BA414EF6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959A-06B3-49C5-A1F6-3640EE1BDEE8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CB0-1839-41A5-96F9-70BA414EF6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959A-06B3-49C5-A1F6-3640EE1BDEE8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CB0-1839-41A5-96F9-70BA414EF6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959A-06B3-49C5-A1F6-3640EE1BDEE8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CB0-1839-41A5-96F9-70BA414EF6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959A-06B3-49C5-A1F6-3640EE1BDEE8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CB0-1839-41A5-96F9-70BA414EF6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959A-06B3-49C5-A1F6-3640EE1BDEE8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ACB0-1839-41A5-96F9-70BA414EF6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959A-06B3-49C5-A1F6-3640EE1BDEE8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0898ACB0-1839-41A5-96F9-70BA414EF65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B3959A-06B3-49C5-A1F6-3640EE1BDEE8}" type="datetimeFigureOut">
              <a:rPr lang="ko-KR" altLang="en-US" smtClean="0"/>
              <a:t>2020-05-27</a:t>
            </a:fld>
            <a:endParaRPr lang="ko-KR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98ACB0-1839-41A5-96F9-70BA414EF651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ithsjja@ccei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sub.kim@ccei.k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3533" y="35496"/>
            <a:ext cx="65881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PT M" panose="020B0600000000000000" pitchFamily="50" charset="-127"/>
                <a:ea typeface="삼성PT M" panose="020B0600000000000000" pitchFamily="50" charset="-127"/>
              </a:rPr>
              <a:t>스마트팩토리 현장혁신리더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PT M" panose="020B0600000000000000" pitchFamily="50" charset="-127"/>
                <a:ea typeface="삼성PT M" panose="020B0600000000000000" pitchFamily="50" charset="-127"/>
              </a:rPr>
              <a:t/>
            </a:r>
            <a:b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PT M" panose="020B0600000000000000" pitchFamily="50" charset="-127"/>
                <a:ea typeface="삼성PT M" panose="020B0600000000000000" pitchFamily="50" charset="-127"/>
              </a:rPr>
            </a:b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PT M" panose="020B0600000000000000" pitchFamily="50" charset="-127"/>
                <a:ea typeface="삼성PT M" panose="020B0600000000000000" pitchFamily="50" charset="-127"/>
              </a:rPr>
              <a:t>(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PT M" panose="020B0600000000000000" pitchFamily="50" charset="-127"/>
                <a:ea typeface="삼성PT M" panose="020B0600000000000000" pitchFamily="50" charset="-127"/>
              </a:rPr>
              <a:t>실시간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PT M" panose="020B0600000000000000" pitchFamily="50" charset="-127"/>
                <a:ea typeface="삼성PT M" panose="020B0600000000000000" pitchFamily="50" charset="-127"/>
              </a:rPr>
              <a:t>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PT M" panose="020B0600000000000000" pitchFamily="50" charset="-127"/>
                <a:ea typeface="삼성PT M" panose="020B0600000000000000" pitchFamily="50" charset="-127"/>
              </a:rPr>
              <a:t>화상교육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PT M" panose="020B0600000000000000" pitchFamily="50" charset="-127"/>
                <a:ea typeface="삼성PT M" panose="020B0600000000000000" pitchFamily="50" charset="-127"/>
              </a:rPr>
              <a:t>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PT M" panose="020B0600000000000000" pitchFamily="50" charset="-127"/>
              <a:ea typeface="삼성PT M" panose="020B0600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289" y="1308935"/>
            <a:ext cx="628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b="1" dirty="0" smtClean="0">
                <a:solidFill>
                  <a:srgbClr val="0000FF"/>
                </a:solidFill>
                <a:latin typeface="+mn-ea"/>
              </a:rPr>
              <a:t>   </a:t>
            </a:r>
            <a:r>
              <a:rPr lang="ko-KR" altLang="en-US" b="1" dirty="0" smtClean="0">
                <a:solidFill>
                  <a:srgbClr val="0000FF"/>
                </a:solidFill>
                <a:latin typeface="+mn-ea"/>
              </a:rPr>
              <a:t>스마트팩토리</a:t>
            </a:r>
            <a:r>
              <a:rPr lang="en-US" altLang="ko-KR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b="1" dirty="0" err="1" smtClean="0">
                <a:solidFill>
                  <a:srgbClr val="0000FF"/>
                </a:solidFill>
                <a:latin typeface="+mn-ea"/>
              </a:rPr>
              <a:t>제조현장</a:t>
            </a:r>
            <a:r>
              <a:rPr lang="ko-KR" altLang="en-US" b="1" dirty="0" smtClean="0">
                <a:solidFill>
                  <a:srgbClr val="0000FF"/>
                </a:solidFill>
                <a:latin typeface="+mn-ea"/>
              </a:rPr>
              <a:t> 혁신활동 추진을 위한 리더 양성</a:t>
            </a:r>
            <a:endParaRPr lang="en-US" altLang="ko-KR" b="1" dirty="0" smtClean="0">
              <a:solidFill>
                <a:srgbClr val="0000FF"/>
              </a:solidFill>
              <a:latin typeface="+mn-ea"/>
            </a:endParaRPr>
          </a:p>
          <a:p>
            <a:pPr fontAlgn="base" latinLnBrk="0"/>
            <a:r>
              <a:rPr lang="ko-KR" altLang="en-US" b="1" dirty="0" smtClean="0">
                <a:solidFill>
                  <a:srgbClr val="0000FF"/>
                </a:solidFill>
                <a:latin typeface="+mn-ea"/>
              </a:rPr>
              <a:t>실시간 </a:t>
            </a:r>
            <a:r>
              <a:rPr lang="ko-KR" altLang="en-US" b="1" dirty="0" smtClean="0">
                <a:solidFill>
                  <a:srgbClr val="0000FF"/>
                </a:solidFill>
                <a:latin typeface="+mn-ea"/>
              </a:rPr>
              <a:t>화상 교육을 실시하오니 많은 참여 바랍니다</a:t>
            </a:r>
            <a:endParaRPr lang="ko-KR" altLang="en-US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289" y="2123728"/>
            <a:ext cx="62143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◐ 교육일정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~12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08:30 ~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17:30(3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/20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◐ 교육방법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노트북 및 스마트폰을 활용하여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실시간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화상교육</a:t>
            </a:r>
            <a:endParaRPr lang="en-US" altLang="ko-KR" sz="1600" b="1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◐ 교 육 비 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무료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제조업 기준 상시 근로자 수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500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 이하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※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대규모 기업은 일부 비용발생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대상자 별도통보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◐ 교육내용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713051"/>
              </p:ext>
            </p:extLst>
          </p:nvPr>
        </p:nvGraphicFramePr>
        <p:xfrm>
          <a:off x="449288" y="3767160"/>
          <a:ext cx="6262355" cy="38170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903">
                  <a:extLst>
                    <a:ext uri="{9D8B030D-6E8A-4147-A177-3AD203B41FA5}">
                      <a16:colId xmlns:a16="http://schemas.microsoft.com/office/drawing/2014/main" val="1742249758"/>
                    </a:ext>
                  </a:extLst>
                </a:gridCol>
                <a:gridCol w="1913903">
                  <a:extLst>
                    <a:ext uri="{9D8B030D-6E8A-4147-A177-3AD203B41FA5}">
                      <a16:colId xmlns:a16="http://schemas.microsoft.com/office/drawing/2014/main" val="2661365963"/>
                    </a:ext>
                  </a:extLst>
                </a:gridCol>
              </a:tblGrid>
              <a:tr h="31303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일차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</a:rPr>
                        <a:t>(6.10)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일차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</a:rPr>
                        <a:t>(6.11)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일차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</a:rPr>
                        <a:t>(6.12)</a:t>
                      </a:r>
                      <a:endParaRPr lang="ko-KR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1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12:00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□ 관리자의 역할과 책임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-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최적의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r>
                        <a:rPr lang="ko-KR" altLang="en-US" sz="1100" b="0" baseline="0" dirty="0" err="1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제조현장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관리자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-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관리의 기본원칙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-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관리자의 </a:t>
                      </a:r>
                      <a:r>
                        <a:rPr lang="ko-KR" altLang="en-US" sz="1100" b="0" baseline="0" dirty="0" err="1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필요역량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□ 제조능력 분석과 개선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-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제조능력 분석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- Time Study 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분석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- </a:t>
                      </a:r>
                      <a:r>
                        <a:rPr lang="ko-KR" altLang="en-US" sz="1100" b="0" baseline="0" dirty="0" err="1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제조능력의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개선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□ 스마트공장에서의 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    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품질관리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-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기업과 품질경영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-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품질관리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3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원칙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-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현장 </a:t>
                      </a:r>
                      <a:r>
                        <a:rPr lang="ko-KR" altLang="en-US" sz="1100" b="0" baseline="0" dirty="0" err="1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산포개선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58"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중    식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12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13:00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</a:rPr>
                        <a:t>17:00</a:t>
                      </a:r>
                      <a:endParaRPr lang="ko-KR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□ 제조원가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-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제조원가 개념과 구성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-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손익분기점과 한계이익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□ </a:t>
                      </a:r>
                      <a:r>
                        <a:rPr lang="ko-KR" altLang="en-US" sz="1200" b="0" baseline="0" dirty="0" err="1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제조현장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낭비개선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- </a:t>
                      </a:r>
                      <a:r>
                        <a:rPr lang="ko-KR" altLang="en-US" sz="1100" b="0" baseline="0" dirty="0" err="1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낭비발굴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및 개선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□ </a:t>
                      </a:r>
                      <a:r>
                        <a:rPr lang="ko-KR" altLang="en-US" sz="1200" b="0" baseline="0" dirty="0" err="1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자재보관</a:t>
                      </a: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창고관리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□ 제조물류 개선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-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물류의 중요성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- 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물류의 기능과 구성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□ 시스템 기반 공장운영</a:t>
                      </a:r>
                      <a:endParaRPr lang="en-US" altLang="ko-KR" sz="12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2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</a:t>
                      </a: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- MES/ERP System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ko-KR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- </a:t>
                      </a:r>
                      <a:r>
                        <a:rPr lang="ko-KR" altLang="en-US" sz="1100" b="0" baseline="0" dirty="0" err="1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생산기본</a:t>
                      </a:r>
                      <a:r>
                        <a:rPr lang="ko-KR" altLang="en-US" sz="1100" b="0" baseline="0" dirty="0" smtClean="0">
                          <a:solidFill>
                            <a:schemeClr val="tx1"/>
                          </a:solidFill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 정보의 구성</a:t>
                      </a:r>
                      <a:endParaRPr lang="en-US" altLang="ko-KR" sz="1100" b="0" baseline="0" dirty="0" smtClean="0">
                        <a:solidFill>
                          <a:schemeClr val="tx1"/>
                        </a:solidFill>
                        <a:latin typeface="HY견명조" panose="02030600000101010101" pitchFamily="18" charset="-127"/>
                        <a:ea typeface="HY견명조" panose="02030600000101010101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" name="그룹 14"/>
          <p:cNvGrpSpPr/>
          <p:nvPr/>
        </p:nvGrpSpPr>
        <p:grpSpPr>
          <a:xfrm>
            <a:off x="123532" y="7721188"/>
            <a:ext cx="6736090" cy="863586"/>
            <a:chOff x="97770" y="7321371"/>
            <a:chExt cx="6859622" cy="1092982"/>
          </a:xfrm>
        </p:grpSpPr>
        <p:sp>
          <p:nvSpPr>
            <p:cNvPr id="16" name="TextBox 15"/>
            <p:cNvSpPr txBox="1"/>
            <p:nvPr/>
          </p:nvSpPr>
          <p:spPr>
            <a:xfrm>
              <a:off x="97770" y="7596336"/>
              <a:ext cx="6859622" cy="818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rPr>
                <a:t>  </a:t>
              </a:r>
              <a:r>
                <a:rPr kumimoji="0" lang="en-US" altLang="ko-KR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맑은 고딕"/>
                  <a:ea typeface="맑은 고딕" panose="020B0503020000020004" pitchFamily="50" charset="-127"/>
                </a:rPr>
                <a:t>“</a:t>
              </a:r>
              <a:r>
                <a:rPr kumimoji="0" lang="ko-KR" altLang="en-US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맑은 고딕"/>
                  <a:ea typeface="맑은 고딕" panose="020B0503020000020004" pitchFamily="50" charset="-127"/>
                </a:rPr>
                <a:t>경북창조경제혁신센터 홈페이지</a:t>
              </a:r>
              <a:r>
                <a:rPr kumimoji="0" lang="en-US" altLang="ko-KR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맑은 고딕"/>
                  <a:ea typeface="맑은 고딕" panose="020B0503020000020004" pitchFamily="50" charset="-127"/>
                </a:rPr>
                <a:t>”</a:t>
              </a:r>
              <a:r>
                <a:rPr kumimoji="0" lang="en-US" altLang="ko-KR" sz="2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rPr>
                <a:t>에서 </a:t>
              </a:r>
              <a:r>
                <a:rPr kumimoji="0" lang="ko-KR" alt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맑은 고딕"/>
                  <a:ea typeface="맑은 고딕" panose="020B0503020000020004" pitchFamily="50" charset="-127"/>
                </a:rPr>
                <a:t>수강신청 </a:t>
              </a: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맑은 고딕"/>
                  <a:ea typeface="맑은 고딕" panose="020B0503020000020004" pitchFamily="50" charset="-127"/>
                </a:rPr>
                <a:t>                                                         </a:t>
              </a:r>
              <a:endParaRPr kumimoji="0" lang="en-US" altLang="ko-K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rPr>
                <a:t>:</a:t>
              </a:r>
              <a:r>
                <a: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rPr>
                <a:t> 회원가입 </a:t>
              </a: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rPr>
                <a:t>-&gt; </a:t>
              </a:r>
              <a:r>
                <a: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rPr>
                <a:t>중소기업혁신 </a:t>
              </a: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rPr>
                <a:t>-&gt; </a:t>
              </a:r>
              <a:r>
                <a: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rPr>
                <a:t>스마트팩토리 아카데미 </a:t>
              </a: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rPr>
                <a:t>-&gt; </a:t>
              </a:r>
              <a:r>
                <a:rPr kumimoji="0" lang="ko-KR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rPr>
                <a:t>수강신청</a:t>
              </a:r>
              <a:endPara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97770" y="7491809"/>
              <a:ext cx="6688071" cy="922544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대각선 방향의 모서리가 잘린 사각형 20"/>
            <p:cNvSpPr/>
            <p:nvPr/>
          </p:nvSpPr>
          <p:spPr>
            <a:xfrm>
              <a:off x="2871539" y="7321371"/>
              <a:ext cx="1296142" cy="288032"/>
            </a:xfrm>
            <a:prstGeom prst="snip2DiagRect">
              <a:avLst/>
            </a:prstGeom>
            <a:solidFill>
              <a:srgbClr val="F79646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신청방법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4014" y="8585284"/>
            <a:ext cx="530121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 ☏ 신청문의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김진아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: 054-470-2630 /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hlinkClick r:id="rId3"/>
              </a:rPr>
              <a:t>withsjja@ccei.kr</a:t>
            </a:r>
            <a:endParaRPr lang="en-US" altLang="ko-KR" sz="140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r>
              <a:rPr lang="en-US" altLang="ko-KR" sz="1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   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과정문의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김정섭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: 054-470-2704 / </a:t>
            </a:r>
            <a:r>
              <a:rPr lang="en-US" altLang="ko-KR" sz="1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hlinkClick r:id="rId4"/>
              </a:rPr>
              <a:t>jsub.kim@ccei.kr</a:t>
            </a:r>
            <a:r>
              <a:rPr lang="en-US" altLang="ko-KR" sz="1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endParaRPr lang="en-US" altLang="ko-KR" sz="1400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1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2" y="179512"/>
            <a:ext cx="3312368" cy="207349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820" y="167797"/>
            <a:ext cx="3294708" cy="200149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488" y="2411760"/>
            <a:ext cx="3108751" cy="20162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73" y="2411760"/>
            <a:ext cx="3320228" cy="208797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934" y="4670708"/>
            <a:ext cx="3280065" cy="198952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1487" y="4670456"/>
            <a:ext cx="3108751" cy="198977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896" y="6876256"/>
            <a:ext cx="3344112" cy="216024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5024" y="6876256"/>
            <a:ext cx="305521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2254</TotalTime>
  <Words>246</Words>
  <Application>Microsoft Office PowerPoint</Application>
  <PresentationFormat>화면 슬라이드 쇼(4:3)</PresentationFormat>
  <Paragraphs>54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HY견명조</vt:lpstr>
      <vt:lpstr>HY신명조</vt:lpstr>
      <vt:lpstr>HY중고딕</vt:lpstr>
      <vt:lpstr>맑은 고딕</vt:lpstr>
      <vt:lpstr>삼성PT M</vt:lpstr>
      <vt:lpstr>Calibri</vt:lpstr>
      <vt:lpstr>Constantia</vt:lpstr>
      <vt:lpstr>Wingdings</vt:lpstr>
      <vt:lpstr>Wingdings 2</vt:lpstr>
      <vt:lpstr>흐름</vt:lpstr>
      <vt:lpstr>PowerPoint 프레젠테이션</vt:lpstr>
      <vt:lpstr>PowerPoint 프레젠테이션</vt:lpstr>
    </vt:vector>
  </TitlesOfParts>
  <Company>Samsung 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Samsung Electronics</dc:creator>
  <cp:lastModifiedBy>user</cp:lastModifiedBy>
  <cp:revision>59</cp:revision>
  <cp:lastPrinted>2016-04-29T02:31:21Z</cp:lastPrinted>
  <dcterms:created xsi:type="dcterms:W3CDTF">2016-04-29T00:12:37Z</dcterms:created>
  <dcterms:modified xsi:type="dcterms:W3CDTF">2020-05-27T01:15:09Z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D:\2.창조경제\2016년도\1.교육운영\6.제조물류개선\(교육홍보)_효율적인 자재공급을 위한 제조물류개선 기법.pptx</vt:lpwstr>
  </property>
</Properties>
</file>